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73" r:id="rId9"/>
    <p:sldId id="264" r:id="rId10"/>
    <p:sldId id="265" r:id="rId11"/>
    <p:sldId id="266" r:id="rId12"/>
    <p:sldId id="267" r:id="rId13"/>
    <p:sldId id="268" r:id="rId14"/>
    <p:sldId id="269" r:id="rId15"/>
    <p:sldId id="270" r:id="rId16"/>
    <p:sldId id="271" r:id="rId17"/>
    <p:sldId id="274" r:id="rId18"/>
    <p:sldId id="275" r:id="rId19"/>
    <p:sldId id="276" r:id="rId20"/>
    <p:sldId id="27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3" d="100"/>
          <a:sy n="83" d="100"/>
        </p:scale>
        <p:origin x="6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5/25/2023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5/25/2023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5/25/2023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5/25/2023</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5/25/2023</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5/25/2023</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5/25/2023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5/25/2023</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70800" y="988290"/>
            <a:ext cx="9448800" cy="1814977"/>
          </a:xfrm>
        </p:spPr>
        <p:txBody>
          <a:bodyPr>
            <a:normAutofit/>
          </a:bodyPr>
          <a:lstStyle/>
          <a:p>
            <a:pPr algn="ctr"/>
            <a:r>
              <a:rPr lang="en-IN" sz="5400" dirty="0" smtClean="0"/>
              <a:t>Seminar Library Management System</a:t>
            </a:r>
            <a:endParaRPr lang="en-IN" sz="5400" dirty="0"/>
          </a:p>
        </p:txBody>
      </p:sp>
      <p:sp>
        <p:nvSpPr>
          <p:cNvPr id="3" name="Subtitle 2"/>
          <p:cNvSpPr>
            <a:spLocks noGrp="1"/>
          </p:cNvSpPr>
          <p:nvPr>
            <p:ph type="subTitle" idx="1"/>
          </p:nvPr>
        </p:nvSpPr>
        <p:spPr>
          <a:xfrm>
            <a:off x="3296273" y="3148535"/>
            <a:ext cx="5397854" cy="2452075"/>
          </a:xfrm>
        </p:spPr>
        <p:txBody>
          <a:bodyPr>
            <a:normAutofit/>
          </a:bodyPr>
          <a:lstStyle/>
          <a:p>
            <a:r>
              <a:rPr lang="en-US" sz="2400" b="1" dirty="0" smtClean="0"/>
              <a:t>	</a:t>
            </a:r>
            <a:r>
              <a:rPr lang="en-US" sz="2400" b="1" u="sng" dirty="0" smtClean="0"/>
              <a:t>Name</a:t>
            </a:r>
            <a:r>
              <a:rPr lang="en-US" sz="2400" b="1" dirty="0" smtClean="0"/>
              <a:t>			      </a:t>
            </a:r>
            <a:r>
              <a:rPr lang="en-US" sz="2400" b="1" u="sng" dirty="0" smtClean="0"/>
              <a:t>Roll</a:t>
            </a:r>
          </a:p>
          <a:p>
            <a:r>
              <a:rPr lang="en-US" dirty="0" err="1" smtClean="0"/>
              <a:t>Sujit</a:t>
            </a:r>
            <a:r>
              <a:rPr lang="en-US" dirty="0" smtClean="0"/>
              <a:t> </a:t>
            </a:r>
            <a:r>
              <a:rPr lang="en-US" dirty="0" err="1" smtClean="0"/>
              <a:t>Bisoi</a:t>
            </a:r>
            <a:r>
              <a:rPr lang="en-US" dirty="0" smtClean="0"/>
              <a:t>			15201220058</a:t>
            </a:r>
            <a:endParaRPr lang="en-US" dirty="0" smtClean="0"/>
          </a:p>
          <a:p>
            <a:r>
              <a:rPr lang="en-US" dirty="0" smtClean="0"/>
              <a:t>Koulick </a:t>
            </a:r>
            <a:r>
              <a:rPr lang="en-US" dirty="0" smtClean="0"/>
              <a:t>Ghosh			15201220036</a:t>
            </a:r>
            <a:endParaRPr lang="en-US" dirty="0" smtClean="0"/>
          </a:p>
          <a:p>
            <a:r>
              <a:rPr lang="en-US" dirty="0" err="1" smtClean="0"/>
              <a:t>Arka</a:t>
            </a:r>
            <a:r>
              <a:rPr lang="en-US" dirty="0" smtClean="0"/>
              <a:t> </a:t>
            </a:r>
            <a:r>
              <a:rPr lang="en-US" dirty="0" err="1" smtClean="0"/>
              <a:t>Prabha</a:t>
            </a:r>
            <a:r>
              <a:rPr lang="en-US" dirty="0" smtClean="0"/>
              <a:t> </a:t>
            </a:r>
            <a:r>
              <a:rPr lang="en-US" dirty="0" err="1" smtClean="0"/>
              <a:t>Majumdar</a:t>
            </a:r>
            <a:r>
              <a:rPr lang="en-US" dirty="0" smtClean="0"/>
              <a:t>		15201220138</a:t>
            </a:r>
            <a:endParaRPr lang="en-US" dirty="0" smtClean="0"/>
          </a:p>
          <a:p>
            <a:r>
              <a:rPr lang="en-US" dirty="0" err="1" smtClean="0"/>
              <a:t>Swapnadeep</a:t>
            </a:r>
            <a:r>
              <a:rPr lang="en-US" dirty="0" smtClean="0"/>
              <a:t> </a:t>
            </a:r>
            <a:r>
              <a:rPr lang="en-US" dirty="0" err="1" smtClean="0"/>
              <a:t>Kundu</a:t>
            </a:r>
            <a:r>
              <a:rPr lang="en-US" dirty="0" smtClean="0"/>
              <a:t>		15201220009</a:t>
            </a:r>
            <a:endParaRPr lang="en-IN" dirty="0"/>
          </a:p>
        </p:txBody>
      </p:sp>
    </p:spTree>
    <p:extLst>
      <p:ext uri="{BB962C8B-B14F-4D97-AF65-F5344CB8AC3E}">
        <p14:creationId xmlns:p14="http://schemas.microsoft.com/office/powerpoint/2010/main" val="859581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1257" y="2061029"/>
            <a:ext cx="2119085" cy="1291771"/>
          </a:xfrm>
        </p:spPr>
        <p:txBody>
          <a:bodyPr>
            <a:normAutofit/>
          </a:bodyPr>
          <a:lstStyle/>
          <a:p>
            <a:r>
              <a:rPr lang="en-US" sz="2400" b="1" dirty="0" smtClean="0"/>
              <a:t>DFD </a:t>
            </a:r>
            <a:r>
              <a:rPr lang="en-US" sz="2800" b="1" dirty="0" smtClean="0"/>
              <a:t>ADMIN</a:t>
            </a:r>
            <a:endParaRPr lang="en-IN" sz="1100"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4946" y="1029274"/>
            <a:ext cx="9435454" cy="452368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02577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257" y="2855684"/>
            <a:ext cx="3650343" cy="957943"/>
          </a:xfrm>
        </p:spPr>
        <p:txBody>
          <a:bodyPr>
            <a:normAutofit/>
          </a:bodyPr>
          <a:lstStyle/>
          <a:p>
            <a:r>
              <a:rPr lang="en-US" sz="2800" b="1" dirty="0" smtClean="0"/>
              <a:t>Use case diagram</a:t>
            </a:r>
            <a:endParaRPr lang="en-IN" sz="2800"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5363" y="244474"/>
            <a:ext cx="5426112" cy="618036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5904653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486" y="2736951"/>
            <a:ext cx="3875314" cy="1451428"/>
          </a:xfrm>
        </p:spPr>
        <p:txBody>
          <a:bodyPr>
            <a:normAutofit/>
          </a:bodyPr>
          <a:lstStyle/>
          <a:p>
            <a:r>
              <a:rPr lang="en-IN" sz="2800" b="1" dirty="0"/>
              <a:t>sequence diagram</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6711" y="408416"/>
            <a:ext cx="7247583" cy="610849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43008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24707" y="393313"/>
            <a:ext cx="1330036" cy="456432"/>
          </a:xfrm>
        </p:spPr>
        <p:txBody>
          <a:bodyPr>
            <a:normAutofit/>
          </a:bodyPr>
          <a:lstStyle/>
          <a:p>
            <a:r>
              <a:rPr lang="en-US" sz="2000" b="1" dirty="0" smtClean="0"/>
              <a:t>Testing</a:t>
            </a:r>
            <a:endParaRPr lang="en-IN" sz="2000" b="1" dirty="0"/>
          </a:p>
        </p:txBody>
      </p:sp>
      <p:sp>
        <p:nvSpPr>
          <p:cNvPr id="3" name="Text Placeholder 2"/>
          <p:cNvSpPr>
            <a:spLocks noGrp="1"/>
          </p:cNvSpPr>
          <p:nvPr>
            <p:ph type="body" sz="half" idx="2"/>
          </p:nvPr>
        </p:nvSpPr>
        <p:spPr>
          <a:xfrm>
            <a:off x="91592" y="-73892"/>
            <a:ext cx="3649135" cy="5818910"/>
          </a:xfrm>
        </p:spPr>
        <p:txBody>
          <a:bodyPr/>
          <a:lstStyle/>
          <a:p>
            <a:r>
              <a:rPr lang="en-US" b="1" dirty="0" smtClean="0"/>
              <a:t>Testing Case 1 :- </a:t>
            </a:r>
          </a:p>
          <a:p>
            <a:r>
              <a:rPr lang="en-US" dirty="0" smtClean="0"/>
              <a:t>Entering wrong credential for admin login it show us “Wrong Username and password”</a:t>
            </a:r>
            <a:r>
              <a:rPr lang="en-IN" dirty="0" smtClean="0"/>
              <a:t> that’s means email and password validation working fine. </a:t>
            </a:r>
            <a:endParaRPr lang="en-US" dirty="0" smtClean="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2255" y="849745"/>
            <a:ext cx="8451272" cy="475384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99933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a:xfrm>
            <a:off x="82356" y="0"/>
            <a:ext cx="2716261" cy="5246255"/>
          </a:xfrm>
        </p:spPr>
        <p:txBody>
          <a:bodyPr/>
          <a:lstStyle/>
          <a:p>
            <a:r>
              <a:rPr lang="en-US" b="1" dirty="0" smtClean="0"/>
              <a:t>Test Case 2 :-</a:t>
            </a:r>
            <a:endParaRPr lang="en-IN" b="1" dirty="0"/>
          </a:p>
          <a:p>
            <a:r>
              <a:rPr lang="en-US" dirty="0" smtClean="0"/>
              <a:t>After entering correct password for admin we are entering as admin account</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5324" y="0"/>
            <a:ext cx="9326676" cy="52462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56072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a:xfrm>
            <a:off x="0" y="43872"/>
            <a:ext cx="2931006" cy="4989946"/>
          </a:xfrm>
        </p:spPr>
        <p:txBody>
          <a:bodyPr/>
          <a:lstStyle/>
          <a:p>
            <a:r>
              <a:rPr lang="en-US" b="1" dirty="0" smtClean="0"/>
              <a:t>Test Case 3 :- </a:t>
            </a:r>
          </a:p>
          <a:p>
            <a:r>
              <a:rPr lang="en-US" b="1" dirty="0" smtClean="0"/>
              <a:t>After registering a new user can’t log in with out admin permission and the validation working fine.</a:t>
            </a:r>
            <a:endParaRPr lang="en-IN"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1006" y="0"/>
            <a:ext cx="9260994" cy="5209309"/>
          </a:xfrm>
          <a:prstGeom prst="rect">
            <a:avLst/>
          </a:prstGeom>
          <a:ln>
            <a:noFill/>
          </a:ln>
          <a:effectLst>
            <a:softEdge rad="112500"/>
          </a:effectLst>
        </p:spPr>
      </p:pic>
    </p:spTree>
    <p:extLst>
      <p:ext uri="{BB962C8B-B14F-4D97-AF65-F5344CB8AC3E}">
        <p14:creationId xmlns:p14="http://schemas.microsoft.com/office/powerpoint/2010/main" val="6459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a:xfrm>
            <a:off x="166255" y="1025236"/>
            <a:ext cx="2469187" cy="4257964"/>
          </a:xfrm>
        </p:spPr>
        <p:txBody>
          <a:bodyPr/>
          <a:lstStyle/>
          <a:p>
            <a:r>
              <a:rPr lang="en-US" b="1" dirty="0"/>
              <a:t>Test Case </a:t>
            </a:r>
            <a:r>
              <a:rPr lang="en-US" b="1" dirty="0" smtClean="0"/>
              <a:t>4 </a:t>
            </a:r>
            <a:r>
              <a:rPr lang="en-US" b="1" dirty="0"/>
              <a:t>:- </a:t>
            </a:r>
          </a:p>
          <a:p>
            <a:r>
              <a:rPr lang="en-US" b="1" dirty="0" smtClean="0"/>
              <a:t>If admin want’s to add book but the book id is wrong. So the book is not added.</a:t>
            </a:r>
            <a:endParaRPr lang="en-IN" b="1" dirty="0"/>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5442" y="0"/>
            <a:ext cx="9556558" cy="5375564"/>
          </a:xfrm>
          <a:prstGeom prst="rect">
            <a:avLst/>
          </a:prstGeom>
          <a:ln>
            <a:noFill/>
          </a:ln>
          <a:effectLst>
            <a:softEdge rad="112500"/>
          </a:effectLst>
        </p:spPr>
      </p:pic>
    </p:spTree>
    <p:extLst>
      <p:ext uri="{BB962C8B-B14F-4D97-AF65-F5344CB8AC3E}">
        <p14:creationId xmlns:p14="http://schemas.microsoft.com/office/powerpoint/2010/main" val="12942401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37569" y="1879918"/>
            <a:ext cx="2349631" cy="2966437"/>
          </a:xfrm>
        </p:spPr>
        <p:txBody>
          <a:bodyPr/>
          <a:lstStyle/>
          <a:p>
            <a:r>
              <a:rPr lang="en-US" dirty="0" smtClean="0"/>
              <a:t>First student need to register his self </a:t>
            </a:r>
            <a:endParaRPr lang="en-IN"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5058" y="1062181"/>
            <a:ext cx="9486942" cy="460191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0865070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334819" y="2115127"/>
            <a:ext cx="2583872" cy="2983346"/>
          </a:xfrm>
        </p:spPr>
        <p:txBody>
          <a:bodyPr/>
          <a:lstStyle/>
          <a:p>
            <a:r>
              <a:rPr lang="en-US" dirty="0"/>
              <a:t>After login students go to the dashboard, here Students can see the book list that is in the library, the shelf list and location, and in my submission tab students see the submission details. Students also change their password.</a:t>
            </a:r>
            <a:endParaRPr lang="en-US" dirty="0" smtClean="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9362" y="1194225"/>
            <a:ext cx="9162638" cy="4892539"/>
          </a:xfrm>
          <a:prstGeom prst="rect">
            <a:avLst/>
          </a:prstGeom>
          <a:ln>
            <a:noFill/>
          </a:ln>
          <a:effectLst>
            <a:softEdge rad="112500"/>
          </a:effectLst>
        </p:spPr>
      </p:pic>
    </p:spTree>
    <p:extLst>
      <p:ext uri="{BB962C8B-B14F-4D97-AF65-F5344CB8AC3E}">
        <p14:creationId xmlns:p14="http://schemas.microsoft.com/office/powerpoint/2010/main" val="33594895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31618" y="1496292"/>
            <a:ext cx="2648527" cy="4507344"/>
          </a:xfrm>
        </p:spPr>
        <p:txBody>
          <a:bodyPr/>
          <a:lstStyle/>
          <a:p>
            <a:r>
              <a:rPr lang="en-US" dirty="0"/>
              <a:t>After the admin login goes to the admin dashboard, here admin sees the book list and the admin can add, update and remove books. Admin can manage shelf also admin can see book order and book received. When a new student registers his self admin has to accept them otherwise student can’t log in. Admin can also remove students.</a:t>
            </a: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8864" y="1157022"/>
            <a:ext cx="9408928" cy="5373088"/>
          </a:xfrm>
          <a:prstGeom prst="rect">
            <a:avLst/>
          </a:prstGeom>
          <a:ln>
            <a:noFill/>
          </a:ln>
          <a:effectLst>
            <a:softEdge rad="112500"/>
          </a:effectLst>
        </p:spPr>
      </p:pic>
    </p:spTree>
    <p:extLst>
      <p:ext uri="{BB962C8B-B14F-4D97-AF65-F5344CB8AC3E}">
        <p14:creationId xmlns:p14="http://schemas.microsoft.com/office/powerpoint/2010/main" val="667846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9361" y="503647"/>
            <a:ext cx="6873240" cy="1600200"/>
          </a:xfrm>
        </p:spPr>
        <p:txBody>
          <a:bodyPr/>
          <a:lstStyle/>
          <a:p>
            <a:pPr algn="ctr"/>
            <a:r>
              <a:rPr lang="en-IN" dirty="0"/>
              <a:t>Introduction</a:t>
            </a:r>
          </a:p>
        </p:txBody>
      </p:sp>
      <p:sp>
        <p:nvSpPr>
          <p:cNvPr id="4" name="Text Placeholder 3"/>
          <p:cNvSpPr>
            <a:spLocks noGrp="1"/>
          </p:cNvSpPr>
          <p:nvPr>
            <p:ph type="body" sz="half" idx="2"/>
          </p:nvPr>
        </p:nvSpPr>
        <p:spPr>
          <a:xfrm>
            <a:off x="684316" y="3078017"/>
            <a:ext cx="10823331" cy="3094485"/>
          </a:xfrm>
        </p:spPr>
        <p:txBody>
          <a:bodyPr>
            <a:normAutofit/>
          </a:bodyPr>
          <a:lstStyle/>
          <a:p>
            <a:r>
              <a:rPr lang="en-US" sz="1800" dirty="0"/>
              <a:t>We are delighted to present a seminar on library management systems, focusing on the latest advancements and best practices in the field. This seminar aims to address the increasing demand for efficient and user-friendly library systems. We will explore innovative technologies and strategies that streamline library operations, enhance user experience, and optimize resource management. Join us to discover cutting-edge solutions for cataloging, circulation, acquisitions, and digital asset management. Learn how to improve access to information, facilitate efficient search capabilities, and provide personalized services to library users. This seminar is a valuable opportunity to network with industry professionals, exchange knowledge, and stay up-to-date with the evolving landscape of library management.</a:t>
            </a:r>
            <a:endParaRPr lang="en-IN" sz="1800" dirty="0"/>
          </a:p>
        </p:txBody>
      </p:sp>
    </p:spTree>
    <p:extLst>
      <p:ext uri="{BB962C8B-B14F-4D97-AF65-F5344CB8AC3E}">
        <p14:creationId xmlns:p14="http://schemas.microsoft.com/office/powerpoint/2010/main" val="319358459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196" y="412864"/>
            <a:ext cx="8610599" cy="1303867"/>
          </a:xfrm>
        </p:spPr>
        <p:txBody>
          <a:bodyPr>
            <a:normAutofit/>
          </a:bodyPr>
          <a:lstStyle/>
          <a:p>
            <a:pPr algn="ctr"/>
            <a:r>
              <a:rPr lang="en-US" sz="3600" b="1" dirty="0"/>
              <a:t>Limitation and scope of the project</a:t>
            </a:r>
            <a:endParaRPr lang="en-IN" sz="3600" dirty="0"/>
          </a:p>
        </p:txBody>
      </p:sp>
      <p:sp>
        <p:nvSpPr>
          <p:cNvPr id="4" name="Text Placeholder 3"/>
          <p:cNvSpPr>
            <a:spLocks noGrp="1"/>
          </p:cNvSpPr>
          <p:nvPr>
            <p:ph type="body" sz="half" idx="15"/>
          </p:nvPr>
        </p:nvSpPr>
        <p:spPr>
          <a:xfrm>
            <a:off x="685798" y="1862051"/>
            <a:ext cx="4867103" cy="4356646"/>
          </a:xfrm>
        </p:spPr>
        <p:txBody>
          <a:bodyPr>
            <a:normAutofit/>
          </a:bodyPr>
          <a:lstStyle/>
          <a:p>
            <a:pPr marL="342900" lvl="0" indent="-342900">
              <a:lnSpc>
                <a:spcPct val="100000"/>
              </a:lnSpc>
              <a:spcBef>
                <a:spcPct val="20000"/>
              </a:spcBef>
              <a:defRPr/>
            </a:pPr>
            <a:r>
              <a:rPr lang="en-IN" sz="2400" b="1" dirty="0">
                <a:solidFill>
                  <a:srgbClr val="FF0000"/>
                </a:solidFill>
              </a:rPr>
              <a:t> </a:t>
            </a:r>
            <a:r>
              <a:rPr lang="en-IN" sz="2400" b="1" dirty="0" smtClean="0">
                <a:solidFill>
                  <a:srgbClr val="FF0000"/>
                </a:solidFill>
              </a:rPr>
              <a:t>Scope</a:t>
            </a:r>
          </a:p>
          <a:p>
            <a:pPr marL="342900" lvl="0" indent="-342900">
              <a:lnSpc>
                <a:spcPct val="100000"/>
              </a:lnSpc>
              <a:spcBef>
                <a:spcPct val="20000"/>
              </a:spcBef>
              <a:defRPr/>
            </a:pPr>
            <a:endParaRPr lang="en-IN" sz="2400" dirty="0">
              <a:solidFill>
                <a:srgbClr val="FF0000"/>
              </a:solidFill>
            </a:endParaRPr>
          </a:p>
          <a:p>
            <a:pPr marL="342900" lvl="0" indent="-342900">
              <a:lnSpc>
                <a:spcPct val="100000"/>
              </a:lnSpc>
              <a:spcBef>
                <a:spcPct val="20000"/>
              </a:spcBef>
              <a:buFont typeface="Arial" pitchFamily="34" charset="0"/>
              <a:buChar char="•"/>
              <a:defRPr/>
            </a:pPr>
            <a:r>
              <a:rPr lang="en-IN" sz="1600" dirty="0"/>
              <a:t>The future scope of this project is very broad few of them are:</a:t>
            </a:r>
          </a:p>
          <a:p>
            <a:pPr lvl="1"/>
            <a:r>
              <a:rPr lang="en-US" sz="1600" dirty="0"/>
              <a:t>There is ample scope of enhancement and adding functionalities to this system. This system can be extended to send email for verification . Session Timeout can also be implemented to increase more security.</a:t>
            </a:r>
            <a:endParaRPr lang="en-IN" sz="1600" dirty="0"/>
          </a:p>
        </p:txBody>
      </p:sp>
      <p:sp>
        <p:nvSpPr>
          <p:cNvPr id="8" name="Text Placeholder 7"/>
          <p:cNvSpPr>
            <a:spLocks noGrp="1"/>
          </p:cNvSpPr>
          <p:nvPr>
            <p:ph type="body" sz="half" idx="17"/>
          </p:nvPr>
        </p:nvSpPr>
        <p:spPr>
          <a:xfrm>
            <a:off x="6434051" y="1862051"/>
            <a:ext cx="5074182" cy="4356646"/>
          </a:xfrm>
        </p:spPr>
        <p:txBody>
          <a:bodyPr>
            <a:normAutofit/>
          </a:bodyPr>
          <a:lstStyle/>
          <a:p>
            <a:r>
              <a:rPr lang="en-US" sz="2400" b="1" dirty="0">
                <a:solidFill>
                  <a:srgbClr val="FF0000"/>
                </a:solidFill>
              </a:rPr>
              <a:t>Limitation</a:t>
            </a:r>
            <a:endParaRPr lang="en-IN" sz="1600" dirty="0"/>
          </a:p>
          <a:p>
            <a:endParaRPr lang="en-IN" sz="1600" dirty="0" smtClean="0"/>
          </a:p>
          <a:p>
            <a:pPr>
              <a:buFont typeface="Arial" pitchFamily="34" charset="0"/>
              <a:buChar char="•"/>
            </a:pPr>
            <a:r>
              <a:rPr lang="en-IN" sz="1600" dirty="0" smtClean="0"/>
              <a:t>There </a:t>
            </a:r>
            <a:r>
              <a:rPr lang="en-IN" sz="1600" dirty="0"/>
              <a:t>is no centralized database maintenance.	</a:t>
            </a:r>
          </a:p>
          <a:p>
            <a:pPr>
              <a:buFont typeface="Arial" pitchFamily="34" charset="0"/>
              <a:buChar char="•"/>
            </a:pPr>
            <a:r>
              <a:rPr lang="en-IN" sz="1600" dirty="0"/>
              <a:t>There is no easy access to records of people seeking work in particular.</a:t>
            </a:r>
          </a:p>
          <a:p>
            <a:pPr>
              <a:buFont typeface="Arial" pitchFamily="34" charset="0"/>
              <a:buChar char="•"/>
            </a:pPr>
            <a:r>
              <a:rPr lang="en-IN" sz="1600" dirty="0"/>
              <a:t>Students can’t get any email notification of any new scheduled class, notes uploaded notes or updates.	</a:t>
            </a:r>
          </a:p>
          <a:p>
            <a:pPr>
              <a:buFont typeface="Arial" pitchFamily="34" charset="0"/>
              <a:buChar char="•"/>
            </a:pPr>
            <a:r>
              <a:rPr lang="en-US" sz="1600" dirty="0"/>
              <a:t>Lastly, Communication with teachers is difficult for students when they are in a group. We will add a “</a:t>
            </a:r>
            <a:r>
              <a:rPr lang="en-US" sz="1600" b="1" dirty="0"/>
              <a:t>Chat Box</a:t>
            </a:r>
            <a:r>
              <a:rPr lang="en-US" sz="1600" dirty="0"/>
              <a:t>” function in future to overcome this problem also.</a:t>
            </a:r>
            <a:endParaRPr lang="en-IN" sz="1600" dirty="0"/>
          </a:p>
        </p:txBody>
      </p:sp>
    </p:spTree>
    <p:extLst>
      <p:ext uri="{BB962C8B-B14F-4D97-AF65-F5344CB8AC3E}">
        <p14:creationId xmlns:p14="http://schemas.microsoft.com/office/powerpoint/2010/main" val="24755657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7063" y="757382"/>
            <a:ext cx="6873240" cy="1573556"/>
          </a:xfrm>
        </p:spPr>
        <p:txBody>
          <a:bodyPr/>
          <a:lstStyle/>
          <a:p>
            <a:pPr algn="ctr"/>
            <a:r>
              <a:rPr lang="en-US" b="1" dirty="0" smtClean="0"/>
              <a:t>Why</a:t>
            </a:r>
            <a:r>
              <a:rPr lang="en-US" dirty="0" smtClean="0"/>
              <a:t/>
            </a:r>
            <a:br>
              <a:rPr lang="en-US" dirty="0" smtClean="0"/>
            </a:br>
            <a:r>
              <a:rPr lang="en-US" dirty="0" smtClean="0"/>
              <a:t> </a:t>
            </a:r>
            <a:r>
              <a:rPr lang="en-IN" dirty="0"/>
              <a:t>seminar library management </a:t>
            </a:r>
            <a:r>
              <a:rPr lang="en-IN" dirty="0" smtClean="0"/>
              <a:t>system ?</a:t>
            </a:r>
            <a:endParaRPr lang="en-IN" dirty="0"/>
          </a:p>
        </p:txBody>
      </p:sp>
      <p:sp>
        <p:nvSpPr>
          <p:cNvPr id="4" name="Text Placeholder 3"/>
          <p:cNvSpPr>
            <a:spLocks noGrp="1"/>
          </p:cNvSpPr>
          <p:nvPr>
            <p:ph type="body" sz="half" idx="2"/>
          </p:nvPr>
        </p:nvSpPr>
        <p:spPr>
          <a:xfrm>
            <a:off x="704273" y="2597726"/>
            <a:ext cx="10748818" cy="3923147"/>
          </a:xfrm>
        </p:spPr>
        <p:txBody>
          <a:bodyPr>
            <a:normAutofit fontScale="92500" lnSpcReduction="10000"/>
          </a:bodyPr>
          <a:lstStyle/>
          <a:p>
            <a:r>
              <a:rPr lang="en-US" dirty="0"/>
              <a:t>1. Increasing demand for efficient library management: Libraries play a crucial role in providing access to information and resources. As the demand for efficient management of library operations grows, there is a need to explore advanced systems that can streamline processes and improve user experience.</a:t>
            </a:r>
          </a:p>
          <a:p>
            <a:endParaRPr lang="en-US" dirty="0"/>
          </a:p>
          <a:p>
            <a:r>
              <a:rPr lang="en-US" dirty="0"/>
              <a:t>2. Technological advancements: The rapid advancement of technology offers new opportunities to revolutionize library management. By choosing this project topic, we aim to explore and discuss the latest technological tools and innovations that can optimize library operations and enhance services.</a:t>
            </a:r>
          </a:p>
          <a:p>
            <a:endParaRPr lang="en-US" dirty="0"/>
          </a:p>
          <a:p>
            <a:r>
              <a:rPr lang="en-US" dirty="0"/>
              <a:t>3. User-centric approach: A well-designed library management system can greatly benefit library users by providing easy access to resources, efficient search capabilities, and personalized services. By focusing on this topic, we aim to improve the user experience and satisfaction within library settings.</a:t>
            </a:r>
          </a:p>
          <a:p>
            <a:endParaRPr lang="en-US" dirty="0"/>
          </a:p>
          <a:p>
            <a:r>
              <a:rPr lang="en-US" dirty="0"/>
              <a:t>4. Resource optimization: Libraries often face challenges in managing their collections, budgets, and acquisitions. The project topic of a library management system allows us to delve into strategies and solutions that can optimize resource management, including effective cataloging, inventory management, and budget allocation.</a:t>
            </a:r>
          </a:p>
          <a:p>
            <a:endParaRPr lang="en-US" dirty="0"/>
          </a:p>
        </p:txBody>
      </p:sp>
    </p:spTree>
    <p:extLst>
      <p:ext uri="{BB962C8B-B14F-4D97-AF65-F5344CB8AC3E}">
        <p14:creationId xmlns:p14="http://schemas.microsoft.com/office/powerpoint/2010/main" val="38229582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3662" y="452582"/>
            <a:ext cx="6873240" cy="1600200"/>
          </a:xfrm>
        </p:spPr>
        <p:txBody>
          <a:bodyPr/>
          <a:lstStyle/>
          <a:p>
            <a:pPr algn="ctr"/>
            <a:r>
              <a:rPr lang="en-US" dirty="0"/>
              <a:t>Main Objective of the application </a:t>
            </a:r>
            <a:endParaRPr lang="en-IN" dirty="0"/>
          </a:p>
        </p:txBody>
      </p:sp>
      <p:sp>
        <p:nvSpPr>
          <p:cNvPr id="4" name="Text Placeholder 3"/>
          <p:cNvSpPr>
            <a:spLocks noGrp="1"/>
          </p:cNvSpPr>
          <p:nvPr>
            <p:ph type="body" sz="half" idx="2"/>
          </p:nvPr>
        </p:nvSpPr>
        <p:spPr>
          <a:xfrm>
            <a:off x="685800" y="2447637"/>
            <a:ext cx="10988964" cy="3771048"/>
          </a:xfrm>
        </p:spPr>
        <p:txBody>
          <a:bodyPr>
            <a:normAutofit fontScale="92500"/>
          </a:bodyPr>
          <a:lstStyle/>
          <a:p>
            <a:r>
              <a:rPr lang="en-US" b="1" dirty="0"/>
              <a:t>1.</a:t>
            </a:r>
            <a:r>
              <a:rPr lang="en-US" dirty="0"/>
              <a:t> To explore the latest advancements in library management systems: The seminar aims to provide insights into the newest technologies, tools, and software solutions that can enhance the efficiency and effectiveness of library operations.</a:t>
            </a:r>
          </a:p>
          <a:p>
            <a:endParaRPr lang="en-US" dirty="0"/>
          </a:p>
          <a:p>
            <a:r>
              <a:rPr lang="en-US" b="1" dirty="0"/>
              <a:t>2.</a:t>
            </a:r>
            <a:r>
              <a:rPr lang="en-US" dirty="0"/>
              <a:t> To discuss best practices for improving user experience: The seminar will focus on strategies and approaches that can enhance user satisfaction by providing easy access to resources, personalized services, and seamless navigation within the library system.</a:t>
            </a:r>
          </a:p>
          <a:p>
            <a:endParaRPr lang="en-US" dirty="0"/>
          </a:p>
          <a:p>
            <a:r>
              <a:rPr lang="en-US" b="1" dirty="0"/>
              <a:t>3.</a:t>
            </a:r>
            <a:r>
              <a:rPr lang="en-US" dirty="0"/>
              <a:t> To optimize resource management: The seminar will address methods for efficient cataloging, inventory management, budget allocation, and acquisitions, allowing libraries to maximize their resources and provide a wide range of quality materials to users.</a:t>
            </a:r>
          </a:p>
          <a:p>
            <a:endParaRPr lang="en-US" dirty="0"/>
          </a:p>
          <a:p>
            <a:r>
              <a:rPr lang="en-US" b="1" dirty="0"/>
              <a:t>4.</a:t>
            </a:r>
            <a:r>
              <a:rPr lang="en-US" dirty="0"/>
              <a:t> To foster knowledge sharing and collaboration: The seminar will provide a platform for professionals in the library field to exchange ideas, experiences, and insights. Participants can learn from each other's successes and challenges, ultimately promoting collaboration and professional development within the library community.</a:t>
            </a:r>
            <a:endParaRPr lang="en-IN" dirty="0"/>
          </a:p>
        </p:txBody>
      </p:sp>
    </p:spTree>
    <p:extLst>
      <p:ext uri="{BB962C8B-B14F-4D97-AF65-F5344CB8AC3E}">
        <p14:creationId xmlns:p14="http://schemas.microsoft.com/office/powerpoint/2010/main" val="375499920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1" y="600362"/>
            <a:ext cx="5170055" cy="759691"/>
          </a:xfrm>
        </p:spPr>
        <p:txBody>
          <a:bodyPr>
            <a:noAutofit/>
          </a:bodyPr>
          <a:lstStyle/>
          <a:p>
            <a:pPr lvl="0"/>
            <a:r>
              <a:rPr lang="en-US" b="1" dirty="0"/>
              <a:t>Feasibility </a:t>
            </a:r>
            <a:r>
              <a:rPr lang="en-US" b="1" dirty="0" smtClean="0"/>
              <a:t>Study</a:t>
            </a:r>
            <a:endParaRPr lang="en-IN" dirty="0"/>
          </a:p>
        </p:txBody>
      </p:sp>
      <p:sp>
        <p:nvSpPr>
          <p:cNvPr id="4" name="Text Placeholder 3"/>
          <p:cNvSpPr>
            <a:spLocks noGrp="1"/>
          </p:cNvSpPr>
          <p:nvPr>
            <p:ph type="body" sz="half" idx="2"/>
          </p:nvPr>
        </p:nvSpPr>
        <p:spPr>
          <a:xfrm>
            <a:off x="544945" y="1653309"/>
            <a:ext cx="11139056" cy="5015346"/>
          </a:xfrm>
        </p:spPr>
        <p:txBody>
          <a:bodyPr>
            <a:noAutofit/>
          </a:bodyPr>
          <a:lstStyle/>
          <a:p>
            <a:r>
              <a:rPr lang="en-US" dirty="0"/>
              <a:t>A feasibility study is essential in library management systems to determine the practicality and viability of implementing such a system. It helps assess factors such as cost, resources, time, and technical requirements. It ensures informed decision-making, identifies potential challenges, and provides a basis for planning and implementation, </a:t>
            </a:r>
            <a:r>
              <a:rPr lang="en-US" dirty="0" smtClean="0"/>
              <a:t>ultimately </a:t>
            </a:r>
            <a:r>
              <a:rPr lang="en-US" dirty="0"/>
              <a:t>leading to an effective and successful library management system</a:t>
            </a:r>
            <a:r>
              <a:rPr lang="en-US" dirty="0" smtClean="0"/>
              <a:t>.</a:t>
            </a:r>
          </a:p>
          <a:p>
            <a:r>
              <a:rPr lang="en-US" b="1" dirty="0"/>
              <a:t>Technical </a:t>
            </a:r>
            <a:r>
              <a:rPr lang="en-US" b="1" dirty="0" smtClean="0"/>
              <a:t>feasibility-</a:t>
            </a:r>
          </a:p>
          <a:p>
            <a:r>
              <a:rPr lang="en-US" dirty="0" smtClean="0"/>
              <a:t> </a:t>
            </a:r>
            <a:r>
              <a:rPr lang="en-US" dirty="0"/>
              <a:t>study required in library management </a:t>
            </a:r>
            <a:r>
              <a:rPr lang="en-US" dirty="0" smtClean="0"/>
              <a:t>system. A </a:t>
            </a:r>
            <a:r>
              <a:rPr lang="en-US" dirty="0"/>
              <a:t>technical feasibility study is necessary in a library management system to evaluate if the system can be implemented using the available technology infrastructure, considering factors such as hardware, software, network capabilities, and compatibility with existing systems</a:t>
            </a:r>
            <a:r>
              <a:rPr lang="en-US" dirty="0" smtClean="0"/>
              <a:t>.</a:t>
            </a:r>
            <a:endParaRPr lang="en-IN" dirty="0"/>
          </a:p>
          <a:p>
            <a:r>
              <a:rPr lang="en-US" b="1" dirty="0"/>
              <a:t>Economic </a:t>
            </a:r>
            <a:r>
              <a:rPr lang="en-US" b="1" dirty="0" smtClean="0"/>
              <a:t>feasibility-</a:t>
            </a:r>
          </a:p>
          <a:p>
            <a:r>
              <a:rPr lang="en-US" dirty="0" smtClean="0"/>
              <a:t>An </a:t>
            </a:r>
            <a:r>
              <a:rPr lang="en-US" dirty="0"/>
              <a:t>economic feasibility study is necessary in a library management system to assess the financial viability and benefits of implementing the system, considering costs, and potential cost savings or revenue generation</a:t>
            </a:r>
            <a:r>
              <a:rPr lang="en-US" dirty="0" smtClean="0"/>
              <a:t>.</a:t>
            </a:r>
          </a:p>
          <a:p>
            <a:r>
              <a:rPr lang="en-US" b="1" dirty="0"/>
              <a:t>Operational </a:t>
            </a:r>
            <a:r>
              <a:rPr lang="en-US" b="1" dirty="0" smtClean="0"/>
              <a:t>feasibility-</a:t>
            </a:r>
          </a:p>
          <a:p>
            <a:r>
              <a:rPr lang="en-US" dirty="0" smtClean="0"/>
              <a:t>An </a:t>
            </a:r>
            <a:r>
              <a:rPr lang="en-US" dirty="0"/>
              <a:t>operational feasibility study is necessary in a library management system to determine if the system can be effectively integrated into the library's operations, considering factors such as staff capabilities, workflow, and user acceptance</a:t>
            </a:r>
            <a:r>
              <a:rPr lang="en-US" dirty="0" smtClean="0"/>
              <a:t>. Social </a:t>
            </a:r>
            <a:r>
              <a:rPr lang="en-US" dirty="0"/>
              <a:t>feasibility study required in library management system</a:t>
            </a:r>
            <a:r>
              <a:rPr lang="en-US" dirty="0" smtClean="0"/>
              <a:t>.</a:t>
            </a:r>
          </a:p>
          <a:p>
            <a:r>
              <a:rPr lang="en-US" b="1" dirty="0"/>
              <a:t>Social </a:t>
            </a:r>
            <a:r>
              <a:rPr lang="en-US" b="1" dirty="0" smtClean="0"/>
              <a:t>feasibility- </a:t>
            </a:r>
            <a:endParaRPr lang="en-US" b="1" dirty="0" smtClean="0"/>
          </a:p>
          <a:p>
            <a:r>
              <a:rPr lang="en-US" dirty="0" smtClean="0"/>
              <a:t>A </a:t>
            </a:r>
            <a:r>
              <a:rPr lang="en-US" dirty="0"/>
              <a:t>social feasibility study is not a commonly emphasized aspect of a library management system. The system can help ensure that the system enhances social interactions, inclusivity, and overall user experience.</a:t>
            </a:r>
            <a:endParaRPr lang="en-US" dirty="0" smtClean="0"/>
          </a:p>
        </p:txBody>
      </p:sp>
    </p:spTree>
    <p:extLst>
      <p:ext uri="{BB962C8B-B14F-4D97-AF65-F5344CB8AC3E}">
        <p14:creationId xmlns:p14="http://schemas.microsoft.com/office/powerpoint/2010/main" val="30054227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1707" y="350981"/>
            <a:ext cx="6873240" cy="1073727"/>
          </a:xfrm>
        </p:spPr>
        <p:txBody>
          <a:bodyPr/>
          <a:lstStyle/>
          <a:p>
            <a:pPr algn="ctr"/>
            <a:r>
              <a:rPr lang="en-IN" dirty="0"/>
              <a:t>System Requirement Specification</a:t>
            </a:r>
          </a:p>
        </p:txBody>
      </p:sp>
      <p:sp>
        <p:nvSpPr>
          <p:cNvPr id="4" name="Text Placeholder 3"/>
          <p:cNvSpPr>
            <a:spLocks noGrp="1"/>
          </p:cNvSpPr>
          <p:nvPr>
            <p:ph type="body" sz="half" idx="2"/>
          </p:nvPr>
        </p:nvSpPr>
        <p:spPr>
          <a:xfrm>
            <a:off x="692726" y="1424708"/>
            <a:ext cx="10898909" cy="5049983"/>
          </a:xfrm>
        </p:spPr>
        <p:txBody>
          <a:bodyPr>
            <a:normAutofit/>
          </a:bodyPr>
          <a:lstStyle/>
          <a:p>
            <a:pPr>
              <a:buFont typeface="Wingdings" pitchFamily="2" charset="2"/>
              <a:buChar char="v"/>
            </a:pPr>
            <a:r>
              <a:rPr lang="en-IN" b="1" dirty="0">
                <a:solidFill>
                  <a:srgbClr val="92D050"/>
                </a:solidFill>
              </a:rPr>
              <a:t> </a:t>
            </a:r>
            <a:r>
              <a:rPr lang="en-IN" b="1" dirty="0">
                <a:solidFill>
                  <a:srgbClr val="00B050"/>
                </a:solidFill>
              </a:rPr>
              <a:t>FUNCTIONAL REQUIREMENTS</a:t>
            </a:r>
            <a:r>
              <a:rPr lang="en-IN" b="1" dirty="0" smtClean="0">
                <a:solidFill>
                  <a:srgbClr val="00B050"/>
                </a:solidFill>
              </a:rPr>
              <a:t>:</a:t>
            </a:r>
            <a:endParaRPr lang="en-US" b="1" dirty="0" smtClean="0"/>
          </a:p>
          <a:p>
            <a:endParaRPr lang="en-US" b="1" dirty="0"/>
          </a:p>
          <a:p>
            <a:r>
              <a:rPr lang="en-US" b="1" dirty="0" smtClean="0"/>
              <a:t>Improved </a:t>
            </a:r>
            <a:r>
              <a:rPr lang="en-US" b="1" dirty="0"/>
              <a:t>Efficiency: </a:t>
            </a:r>
            <a:r>
              <a:rPr lang="en-US" dirty="0"/>
              <a:t>The system automates various library processes, reducing manual effort and saving time for librarians and users. It streamlines tasks like cataloging, circulation, and inventory management, leading to increased operational efficiency. </a:t>
            </a:r>
            <a:endParaRPr lang="en-US" dirty="0" smtClean="0"/>
          </a:p>
          <a:p>
            <a:r>
              <a:rPr lang="en-US" b="1" dirty="0" smtClean="0"/>
              <a:t>Enhanced </a:t>
            </a:r>
            <a:r>
              <a:rPr lang="en-US" b="1" dirty="0"/>
              <a:t>User Experience: </a:t>
            </a:r>
            <a:r>
              <a:rPr lang="en-US" dirty="0"/>
              <a:t>Users can easily search for and access resources, place requests, and renew items through the online catalog. The system provides personalized recommendations and notifications, improving the overall user experience. </a:t>
            </a:r>
            <a:endParaRPr lang="en-US" dirty="0" smtClean="0"/>
          </a:p>
          <a:p>
            <a:r>
              <a:rPr lang="en-US" b="1" dirty="0" smtClean="0"/>
              <a:t>Accurate </a:t>
            </a:r>
            <a:r>
              <a:rPr lang="en-US" b="1" dirty="0"/>
              <a:t>Resource Tracking: </a:t>
            </a:r>
            <a:r>
              <a:rPr lang="en-US" dirty="0"/>
              <a:t>With the system's tracking capabilities, librarians can accurately monitor the movement of library materials, reducing loss, misplacement, and theft. This ensures the availability of resources when needed</a:t>
            </a:r>
            <a:r>
              <a:rPr lang="en-US" dirty="0" smtClean="0"/>
              <a:t>.</a:t>
            </a:r>
          </a:p>
          <a:p>
            <a:r>
              <a:rPr lang="en-US" b="1" dirty="0" smtClean="0"/>
              <a:t>Effective Resource Utilization: </a:t>
            </a:r>
            <a:r>
              <a:rPr lang="en-US" dirty="0" smtClean="0"/>
              <a:t>The system helps optimize resource allocation by providing insights into the usage patterns</a:t>
            </a:r>
            <a:r>
              <a:rPr lang="en-US" dirty="0"/>
              <a:t>, popularity of resources, and user preferences. Libraries can make informed decisions regarding collection development and </a:t>
            </a:r>
            <a:r>
              <a:rPr lang="en-US" dirty="0" smtClean="0"/>
              <a:t>resource </a:t>
            </a:r>
            <a:r>
              <a:rPr lang="en-US" dirty="0"/>
              <a:t>acquisition</a:t>
            </a:r>
            <a:r>
              <a:rPr lang="en-US" dirty="0" smtClean="0"/>
              <a:t>.</a:t>
            </a:r>
            <a:endParaRPr lang="en-IN" dirty="0"/>
          </a:p>
          <a:p>
            <a:r>
              <a:rPr lang="en-US" b="1" dirty="0"/>
              <a:t>Data Management and Analysis: </a:t>
            </a:r>
            <a:r>
              <a:rPr lang="en-US" dirty="0"/>
              <a:t>The system captures and stores valuable data on library operations, users, and resources. Librarians can analyze this data to gain insights, identify trends, and make informed decisions for improving library services and resource management.</a:t>
            </a:r>
            <a:endParaRPr lang="en-IN" dirty="0"/>
          </a:p>
        </p:txBody>
      </p:sp>
    </p:spTree>
    <p:extLst>
      <p:ext uri="{BB962C8B-B14F-4D97-AF65-F5344CB8AC3E}">
        <p14:creationId xmlns:p14="http://schemas.microsoft.com/office/powerpoint/2010/main" val="900869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89298" y="461818"/>
            <a:ext cx="5733473" cy="1055254"/>
          </a:xfrm>
        </p:spPr>
        <p:txBody>
          <a:bodyPr>
            <a:noAutofit/>
          </a:bodyPr>
          <a:lstStyle/>
          <a:p>
            <a:pPr algn="ctr"/>
            <a:r>
              <a:rPr lang="en-IN" dirty="0"/>
              <a:t>System Requirement Specification</a:t>
            </a:r>
          </a:p>
        </p:txBody>
      </p:sp>
      <p:sp>
        <p:nvSpPr>
          <p:cNvPr id="4" name="Text Placeholder 3"/>
          <p:cNvSpPr>
            <a:spLocks noGrp="1"/>
          </p:cNvSpPr>
          <p:nvPr>
            <p:ph type="body" sz="half" idx="2"/>
          </p:nvPr>
        </p:nvSpPr>
        <p:spPr>
          <a:xfrm>
            <a:off x="711199" y="2105891"/>
            <a:ext cx="10889673" cy="4168212"/>
          </a:xfrm>
        </p:spPr>
        <p:txBody>
          <a:bodyPr/>
          <a:lstStyle/>
          <a:p>
            <a:pPr marL="285750" indent="-285750">
              <a:buFont typeface="Wingdings" panose="05000000000000000000" pitchFamily="2" charset="2"/>
              <a:buChar char="v"/>
            </a:pPr>
            <a:r>
              <a:rPr lang="en-IN" b="1" dirty="0" smtClean="0">
                <a:solidFill>
                  <a:srgbClr val="00B050"/>
                </a:solidFill>
              </a:rPr>
              <a:t>NON FUNCTIONAL </a:t>
            </a:r>
            <a:r>
              <a:rPr lang="en-IN" b="1" dirty="0">
                <a:solidFill>
                  <a:srgbClr val="00B050"/>
                </a:solidFill>
              </a:rPr>
              <a:t>REQUIREMENTS:</a:t>
            </a:r>
            <a:endParaRPr lang="en-US" b="1" dirty="0"/>
          </a:p>
          <a:p>
            <a:endParaRPr lang="en-US" dirty="0" smtClean="0"/>
          </a:p>
          <a:p>
            <a:r>
              <a:rPr lang="en-US" b="1" dirty="0"/>
              <a:t>Physical Security:</a:t>
            </a:r>
            <a:r>
              <a:rPr lang="en-US" dirty="0"/>
              <a:t> While the library management system assists in tracking and managing resources, it does not directly address physical security measures such as surveillance cameras, alarms, or access control systems</a:t>
            </a:r>
            <a:r>
              <a:rPr lang="en-US" dirty="0" smtClean="0"/>
              <a:t>.</a:t>
            </a:r>
          </a:p>
          <a:p>
            <a:r>
              <a:rPr lang="en-US" b="1" dirty="0" smtClean="0"/>
              <a:t>Interlibrary </a:t>
            </a:r>
            <a:r>
              <a:rPr lang="en-US" b="1" dirty="0"/>
              <a:t>Loan Integration:</a:t>
            </a:r>
            <a:r>
              <a:rPr lang="en-US" dirty="0"/>
              <a:t> Some library management systems may not have built-in integration with interlibrary loan networks, requiring additional manual processes for requesting and obtaining materials from other libraries. </a:t>
            </a:r>
            <a:endParaRPr lang="en-US" dirty="0" smtClean="0"/>
          </a:p>
          <a:p>
            <a:r>
              <a:rPr lang="en-US" b="1" dirty="0" smtClean="0"/>
              <a:t>Collection </a:t>
            </a:r>
            <a:r>
              <a:rPr lang="en-US" b="1" dirty="0"/>
              <a:t>Development:</a:t>
            </a:r>
            <a:r>
              <a:rPr lang="en-US" dirty="0"/>
              <a:t> The system may not include features specifically designed for collection development, such as analyzing user needs and preferences, or suggesting new acquisitions based on emerging trends or curriculum requirements. </a:t>
            </a:r>
            <a:endParaRPr lang="en-US" dirty="0" smtClean="0"/>
          </a:p>
          <a:p>
            <a:r>
              <a:rPr lang="en-US" b="1" dirty="0" smtClean="0"/>
              <a:t>Digital </a:t>
            </a:r>
            <a:r>
              <a:rPr lang="en-US" b="1" dirty="0"/>
              <a:t>Rights Management:</a:t>
            </a:r>
            <a:r>
              <a:rPr lang="en-US" dirty="0"/>
              <a:t> Depending on the system, it may not provide comprehensive digital rights management features, such as controlling access to copyrighted e-resources or managing licenses and restrictions for digital content.</a:t>
            </a:r>
            <a:endParaRPr lang="en-IN" dirty="0"/>
          </a:p>
        </p:txBody>
      </p:sp>
    </p:spTree>
    <p:extLst>
      <p:ext uri="{BB962C8B-B14F-4D97-AF65-F5344CB8AC3E}">
        <p14:creationId xmlns:p14="http://schemas.microsoft.com/office/powerpoint/2010/main" val="3931456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905759"/>
            <a:ext cx="1534160" cy="685801"/>
          </a:xfrm>
        </p:spPr>
        <p:txBody>
          <a:bodyPr>
            <a:normAutofit/>
          </a:bodyPr>
          <a:lstStyle/>
          <a:p>
            <a:r>
              <a:rPr lang="en-US" sz="2800" b="1" dirty="0" smtClean="0"/>
              <a:t>ERD</a:t>
            </a:r>
            <a:endParaRPr lang="en-IN" sz="12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6799" y="-193262"/>
            <a:ext cx="8747761" cy="7163022"/>
          </a:xfrm>
          <a:prstGeom prst="rect">
            <a:avLst/>
          </a:prstGeom>
          <a:ln>
            <a:noFill/>
          </a:ln>
          <a:effectLst>
            <a:softEdge rad="112500"/>
          </a:effectLst>
        </p:spPr>
      </p:pic>
    </p:spTree>
    <p:extLst>
      <p:ext uri="{BB962C8B-B14F-4D97-AF65-F5344CB8AC3E}">
        <p14:creationId xmlns:p14="http://schemas.microsoft.com/office/powerpoint/2010/main" val="3132085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8113" y="2701212"/>
            <a:ext cx="2300515" cy="943428"/>
          </a:xfrm>
        </p:spPr>
        <p:txBody>
          <a:bodyPr>
            <a:normAutofit/>
          </a:bodyPr>
          <a:lstStyle/>
          <a:p>
            <a:r>
              <a:rPr lang="en-US" sz="2800" b="1" dirty="0" smtClean="0"/>
              <a:t>DFD user</a:t>
            </a:r>
            <a:endParaRPr lang="en-IN" sz="14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4059" y="699792"/>
            <a:ext cx="8444848" cy="494626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71817896"/>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docProps/app.xml><?xml version="1.0" encoding="utf-8"?>
<Properties xmlns="http://schemas.openxmlformats.org/officeDocument/2006/extended-properties" xmlns:vt="http://schemas.openxmlformats.org/officeDocument/2006/docPropsVTypes">
  <Template>TM04033937[[fn=Vapor Trail]]</Template>
  <TotalTime>295</TotalTime>
  <Words>1482</Words>
  <Application>Microsoft Office PowerPoint</Application>
  <PresentationFormat>Widescreen</PresentationFormat>
  <Paragraphs>77</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Century Gothic</vt:lpstr>
      <vt:lpstr>Wingdings</vt:lpstr>
      <vt:lpstr>Vapor Trail</vt:lpstr>
      <vt:lpstr>Seminar Library Management System</vt:lpstr>
      <vt:lpstr>Introduction</vt:lpstr>
      <vt:lpstr>Why  seminar library management system ?</vt:lpstr>
      <vt:lpstr>Main Objective of the application </vt:lpstr>
      <vt:lpstr>Feasibility Study</vt:lpstr>
      <vt:lpstr>System Requirement Specification</vt:lpstr>
      <vt:lpstr>System Requirement Specification</vt:lpstr>
      <vt:lpstr>ERD</vt:lpstr>
      <vt:lpstr>DFD user</vt:lpstr>
      <vt:lpstr>DFD ADMIN</vt:lpstr>
      <vt:lpstr>Use case diagram</vt:lpstr>
      <vt:lpstr>sequence diagram</vt:lpstr>
      <vt:lpstr>Testing</vt:lpstr>
      <vt:lpstr>PowerPoint Presentation</vt:lpstr>
      <vt:lpstr>PowerPoint Presentation</vt:lpstr>
      <vt:lpstr>PowerPoint Presentation</vt:lpstr>
      <vt:lpstr>PowerPoint Presentation</vt:lpstr>
      <vt:lpstr>PowerPoint Presentation</vt:lpstr>
      <vt:lpstr>PowerPoint Presentation</vt:lpstr>
      <vt:lpstr>Limitation and scope of the 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Seminar Library Management System</dc:title>
  <dc:creator>Koulick Ghosh</dc:creator>
  <cp:lastModifiedBy>Koulick Ghosh</cp:lastModifiedBy>
  <cp:revision>22</cp:revision>
  <dcterms:created xsi:type="dcterms:W3CDTF">2023-05-21T19:16:04Z</dcterms:created>
  <dcterms:modified xsi:type="dcterms:W3CDTF">2023-05-25T13:02:35Z</dcterms:modified>
</cp:coreProperties>
</file>

<file path=docProps/thumbnail.jpeg>
</file>